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42"/>
  </p:notesMasterIdLst>
  <p:sldIdLst>
    <p:sldId id="256" r:id="rId2"/>
    <p:sldId id="365" r:id="rId3"/>
    <p:sldId id="298" r:id="rId4"/>
    <p:sldId id="366" r:id="rId5"/>
    <p:sldId id="355" r:id="rId6"/>
    <p:sldId id="277" r:id="rId7"/>
    <p:sldId id="325" r:id="rId8"/>
    <p:sldId id="347" r:id="rId9"/>
    <p:sldId id="345" r:id="rId10"/>
    <p:sldId id="318" r:id="rId11"/>
    <p:sldId id="367" r:id="rId12"/>
    <p:sldId id="368" r:id="rId13"/>
    <p:sldId id="324" r:id="rId14"/>
    <p:sldId id="326" r:id="rId15"/>
    <p:sldId id="300" r:id="rId16"/>
    <p:sldId id="278" r:id="rId17"/>
    <p:sldId id="358" r:id="rId18"/>
    <p:sldId id="296" r:id="rId19"/>
    <p:sldId id="323" r:id="rId20"/>
    <p:sldId id="289" r:id="rId21"/>
    <p:sldId id="349" r:id="rId22"/>
    <p:sldId id="356" r:id="rId23"/>
    <p:sldId id="369" r:id="rId24"/>
    <p:sldId id="290" r:id="rId25"/>
    <p:sldId id="350" r:id="rId26"/>
    <p:sldId id="297" r:id="rId27"/>
    <p:sldId id="299" r:id="rId28"/>
    <p:sldId id="340" r:id="rId29"/>
    <p:sldId id="322" r:id="rId30"/>
    <p:sldId id="331" r:id="rId31"/>
    <p:sldId id="351" r:id="rId32"/>
    <p:sldId id="332" r:id="rId33"/>
    <p:sldId id="329" r:id="rId34"/>
    <p:sldId id="301" r:id="rId35"/>
    <p:sldId id="308" r:id="rId36"/>
    <p:sldId id="370" r:id="rId37"/>
    <p:sldId id="361" r:id="rId38"/>
    <p:sldId id="364" r:id="rId39"/>
    <p:sldId id="360" r:id="rId40"/>
    <p:sldId id="357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7D93652-8A1C-F943-975B-86E37714AB46}">
          <p14:sldIdLst>
            <p14:sldId id="256"/>
            <p14:sldId id="365"/>
            <p14:sldId id="298"/>
          </p14:sldIdLst>
        </p14:section>
        <p14:section name="Untitled Section" id="{53CDC42B-7E35-3E4B-B713-9A517EE2336C}">
          <p14:sldIdLst>
            <p14:sldId id="366"/>
            <p14:sldId id="355"/>
            <p14:sldId id="277"/>
            <p14:sldId id="325"/>
            <p14:sldId id="347"/>
            <p14:sldId id="345"/>
            <p14:sldId id="318"/>
            <p14:sldId id="367"/>
            <p14:sldId id="368"/>
            <p14:sldId id="324"/>
            <p14:sldId id="326"/>
            <p14:sldId id="300"/>
            <p14:sldId id="278"/>
            <p14:sldId id="358"/>
            <p14:sldId id="296"/>
            <p14:sldId id="323"/>
            <p14:sldId id="289"/>
            <p14:sldId id="349"/>
            <p14:sldId id="356"/>
            <p14:sldId id="369"/>
            <p14:sldId id="290"/>
            <p14:sldId id="350"/>
            <p14:sldId id="297"/>
            <p14:sldId id="299"/>
            <p14:sldId id="340"/>
            <p14:sldId id="322"/>
            <p14:sldId id="331"/>
            <p14:sldId id="351"/>
            <p14:sldId id="332"/>
            <p14:sldId id="329"/>
            <p14:sldId id="301"/>
            <p14:sldId id="308"/>
            <p14:sldId id="370"/>
            <p14:sldId id="361"/>
            <p14:sldId id="364"/>
            <p14:sldId id="360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75" autoAdjust="0"/>
    <p:restoredTop sz="86177" autoAdjust="0"/>
  </p:normalViewPr>
  <p:slideViewPr>
    <p:cSldViewPr snapToGrid="0" snapToObjects="1">
      <p:cViewPr varScale="1">
        <p:scale>
          <a:sx n="111" d="100"/>
          <a:sy n="111" d="100"/>
        </p:scale>
        <p:origin x="368" y="1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E21BD-33DB-C04D-A9BF-A1136586E204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5B4F4-C8EF-7E48-9474-AA5B240AB3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0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Cover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Breach</a:t>
            </a:r>
            <a:r>
              <a:rPr lang="en-US" baseline="0" dirty="0"/>
              <a:t> site at 17</a:t>
            </a:r>
            <a:r>
              <a:rPr lang="en-US" baseline="30000" dirty="0"/>
              <a:t>th</a:t>
            </a:r>
            <a:r>
              <a:rPr lang="en-US" baseline="0" dirty="0"/>
              <a:t> Street Canal.  The rebuilt monolith sections are clearly wider.  Photo/ Roy </a:t>
            </a:r>
            <a:r>
              <a:rPr lang="en-US" baseline="0" dirty="0" err="1"/>
              <a:t>Arrigo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Photo/ Stanford Rosenthal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Photo/ Francis James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Photos from http://junctionhill.k12.mo.us/denisknight/Severe%20Weather/Katrina%20Pictures.html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Photo/ Pat </a:t>
            </a:r>
            <a:r>
              <a:rPr lang="en-US" dirty="0" err="1"/>
              <a:t>Garin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35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Photo by Gary Michael Smith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0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56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Map created using data </a:t>
            </a:r>
            <a:r>
              <a:rPr lang="en-US" dirty="0" err="1"/>
              <a:t>Levees.org</a:t>
            </a:r>
            <a:r>
              <a:rPr lang="en-US" dirty="0"/>
              <a:t> received</a:t>
            </a:r>
            <a:r>
              <a:rPr lang="en-US" baseline="0" dirty="0"/>
              <a:t> in a </a:t>
            </a:r>
            <a:r>
              <a:rPr lang="en-US" dirty="0"/>
              <a:t>response</a:t>
            </a:r>
            <a:r>
              <a:rPr lang="en-US" baseline="0" dirty="0"/>
              <a:t> to an 2019 request to FEMA under the Freedom of Information Act (FOIA) that was received in July 2020.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32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Mike</a:t>
            </a:r>
            <a:r>
              <a:rPr lang="en-US" baseline="0" dirty="0"/>
              <a:t> Collins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90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Bumper sticker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Elsa from Disney’s Frozen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Sandy Rosenthal’s dog Twinkie in appropriate clothing.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42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089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Photo credit: Andy Levin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Photo/ Francis James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36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Mike</a:t>
            </a:r>
            <a:r>
              <a:rPr lang="en-US" baseline="0" dirty="0"/>
              <a:t> Collins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773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Map created using data </a:t>
            </a:r>
            <a:r>
              <a:rPr lang="en-US" dirty="0" err="1"/>
              <a:t>Levees.org</a:t>
            </a:r>
            <a:r>
              <a:rPr lang="en-US" dirty="0"/>
              <a:t> received</a:t>
            </a:r>
            <a:r>
              <a:rPr lang="en-US" baseline="0" dirty="0"/>
              <a:t> in a </a:t>
            </a:r>
            <a:r>
              <a:rPr lang="en-US" dirty="0"/>
              <a:t>response</a:t>
            </a:r>
            <a:r>
              <a:rPr lang="en-US" baseline="0" dirty="0"/>
              <a:t> to a 2019 request to FEMA under the Freedom of Information Act (FOIA) that was received in July 2020. </a:t>
            </a:r>
          </a:p>
          <a:p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March of 2019, a levee board member from Fort Bend County Texas (southwest of Houston) requested a high-resolution copy of the levee county map because it was a “great presentation of the levee system in the US.”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465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22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Photo/Stanford Rosenthal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233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6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48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79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67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B4F4-C8EF-7E48-9474-AA5B240AB38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06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15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62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8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9620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7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9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95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4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6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70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3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0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9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28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2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8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2D8401D-D1E1-314A-896E-961494C8DF1F}" type="datetimeFigureOut">
              <a:rPr lang="en-US" smtClean="0"/>
              <a:pPr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23CD9-7DAC-1B40-8323-901129413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479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C28D0172-F2E0-4763-9C35-F02266495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9143771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16">
            <a:extLst>
              <a:ext uri="{FF2B5EF4-FFF2-40B4-BE49-F238E27FC236}">
                <a16:creationId xmlns:a16="http://schemas.microsoft.com/office/drawing/2014/main" id="{9F2851FB-E841-4509-8A6D-A416376EA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753695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DF6FB2B2-CE21-407F-B22E-302DADC2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9144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4128" y="623571"/>
            <a:ext cx="7695743" cy="2279649"/>
          </a:xfrm>
        </p:spPr>
        <p:txBody>
          <a:bodyPr vert="horz" lIns="91440" tIns="45720" rIns="91440" bIns="45720" rtlCol="0">
            <a:normAutofit/>
          </a:bodyPr>
          <a:lstStyle/>
          <a:p>
            <a:pPr algn="ctr" defTabSz="457200"/>
            <a:r>
              <a:rPr lang="en-US" sz="4400" b="0" i="0" kern="1200" dirty="0">
                <a:latin typeface="+mj-lt"/>
                <a:ea typeface="+mj-ea"/>
                <a:cs typeface="+mj-cs"/>
              </a:rPr>
              <a:t>Words Whispered in Water: </a:t>
            </a:r>
            <a:br>
              <a:rPr lang="en-US" sz="4400" b="0" i="0" kern="1200" dirty="0">
                <a:latin typeface="+mj-lt"/>
                <a:ea typeface="+mj-ea"/>
                <a:cs typeface="+mj-cs"/>
              </a:rPr>
            </a:br>
            <a:r>
              <a:rPr lang="en-US" sz="4400" b="0" i="0" kern="1200" dirty="0">
                <a:latin typeface="+mj-lt"/>
                <a:ea typeface="+mj-ea"/>
                <a:cs typeface="+mj-cs"/>
              </a:rPr>
              <a:t>Why the Levees Broke</a:t>
            </a:r>
            <a:br>
              <a:rPr lang="en-US" sz="4400" b="0" i="0" kern="1200" dirty="0">
                <a:latin typeface="+mj-lt"/>
                <a:ea typeface="+mj-ea"/>
                <a:cs typeface="+mj-cs"/>
              </a:rPr>
            </a:br>
            <a:r>
              <a:rPr lang="en-US" sz="4400" b="0" i="0" kern="1200" dirty="0">
                <a:latin typeface="+mj-lt"/>
                <a:ea typeface="+mj-ea"/>
                <a:cs typeface="+mj-cs"/>
              </a:rPr>
              <a:t>in Hurricane Katrina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656" y="4771031"/>
            <a:ext cx="8414658" cy="1488255"/>
          </a:xfrm>
        </p:spPr>
        <p:txBody>
          <a:bodyPr vert="horz" lIns="91440" tIns="45720" rIns="91440" bIns="45720" rtlCol="0">
            <a:normAutofit/>
          </a:bodyPr>
          <a:lstStyle/>
          <a:p>
            <a:pPr algn="ctr" defTabSz="457200">
              <a:lnSpc>
                <a:spcPct val="90000"/>
              </a:lnSpc>
              <a:buFont typeface="Wingdings 3" charset="2"/>
              <a:buChar char=""/>
            </a:pPr>
            <a:endParaRPr lang="en-US" sz="1300" dirty="0">
              <a:solidFill>
                <a:schemeClr val="bg2"/>
              </a:solidFill>
            </a:endParaRPr>
          </a:p>
          <a:p>
            <a:pPr algn="ctr" defTabSz="457200">
              <a:lnSpc>
                <a:spcPct val="90000"/>
              </a:lnSpc>
              <a:buFont typeface="Wingdings 3" charset="2"/>
              <a:buChar char=""/>
            </a:pPr>
            <a:r>
              <a:rPr lang="en-US" sz="1300" dirty="0">
                <a:solidFill>
                  <a:schemeClr val="bg2"/>
                </a:solidFill>
              </a:rPr>
              <a:t>JANUARY 21, 2021</a:t>
            </a:r>
          </a:p>
          <a:p>
            <a:pPr algn="ctr" defTabSz="457200">
              <a:lnSpc>
                <a:spcPct val="90000"/>
              </a:lnSpc>
              <a:buFont typeface="Wingdings 3" charset="2"/>
              <a:buChar char=""/>
            </a:pPr>
            <a:r>
              <a:rPr lang="en-US" sz="1300" dirty="0">
                <a:solidFill>
                  <a:schemeClr val="bg2"/>
                </a:solidFill>
              </a:rPr>
              <a:t>Sandy Rosenthal, author </a:t>
            </a:r>
            <a:r>
              <a:rPr lang="en-US" sz="1300" i="1" dirty="0">
                <a:solidFill>
                  <a:schemeClr val="bg2"/>
                </a:solidFill>
              </a:rPr>
              <a:t>Words whispered in water  </a:t>
            </a:r>
            <a:r>
              <a:rPr lang="en-US" sz="1300" dirty="0">
                <a:solidFill>
                  <a:schemeClr val="bg2"/>
                </a:solidFill>
              </a:rPr>
              <a:t>(mango publishing, 2020)</a:t>
            </a:r>
          </a:p>
          <a:p>
            <a:pPr algn="ctr" defTabSz="457200">
              <a:lnSpc>
                <a:spcPct val="90000"/>
              </a:lnSpc>
              <a:buFont typeface="Wingdings 3" charset="2"/>
              <a:buChar char=""/>
            </a:pPr>
            <a:r>
              <a:rPr lang="en-US" sz="1600" b="1" dirty="0">
                <a:solidFill>
                  <a:schemeClr val="bg2"/>
                </a:solidFill>
              </a:rPr>
              <a:t>SIR Branch 62 Sunnyvale</a:t>
            </a:r>
          </a:p>
          <a:p>
            <a:pPr algn="ctr" defTabSz="457200">
              <a:lnSpc>
                <a:spcPct val="90000"/>
              </a:lnSpc>
              <a:buFont typeface="Wingdings 3" charset="2"/>
              <a:buChar char=""/>
            </a:pPr>
            <a:endParaRPr lang="en-US" sz="1300" dirty="0">
              <a:solidFill>
                <a:schemeClr val="bg2"/>
              </a:solidFill>
            </a:endParaRPr>
          </a:p>
          <a:p>
            <a:pPr algn="ctr" defTabSz="457200">
              <a:lnSpc>
                <a:spcPct val="90000"/>
              </a:lnSpc>
              <a:buFont typeface="Wingdings 3" charset="2"/>
              <a:buChar char=""/>
            </a:pPr>
            <a:endParaRPr lang="en-US" sz="1300" dirty="0">
              <a:solidFill>
                <a:schemeClr val="bg2"/>
              </a:solidFill>
            </a:endParaRPr>
          </a:p>
          <a:p>
            <a:pPr algn="ctr" defTabSz="457200">
              <a:lnSpc>
                <a:spcPct val="90000"/>
              </a:lnSpc>
              <a:buFont typeface="Wingdings 3" charset="2"/>
              <a:buChar char=""/>
            </a:pPr>
            <a:endParaRPr lang="en-US" sz="13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1068223"/>
            <a:ext cx="7055380" cy="1948441"/>
          </a:xfrm>
        </p:spPr>
        <p:txBody>
          <a:bodyPr/>
          <a:lstStyle/>
          <a:p>
            <a:r>
              <a:rPr lang="en-US" sz="4000" dirty="0"/>
              <a:t>It was all so believable.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722922"/>
            <a:ext cx="6711654" cy="452548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55B61-A4E6-3940-9F17-D36DB6BB5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2056731"/>
            <a:ext cx="4957762" cy="43687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AD8654-DE82-744F-A8B3-B63C5B2ED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7994"/>
          <a:stretch/>
        </p:blipFill>
        <p:spPr>
          <a:xfrm>
            <a:off x="20" y="-5"/>
            <a:ext cx="9143752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87" y="4854346"/>
            <a:ext cx="7805701" cy="12416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457200">
              <a:lnSpc>
                <a:spcPct val="90000"/>
              </a:lnSpc>
            </a:pPr>
            <a:r>
              <a:rPr lang="en-US" sz="2600" dirty="0">
                <a:solidFill>
                  <a:srgbClr val="EBEBEB"/>
                </a:solidFill>
              </a:rPr>
              <a:t>Levees that broke were drainage canals to hold a few FEET of water for a few HOURS once in a while.</a:t>
            </a:r>
            <a:br>
              <a:rPr lang="en-US" sz="2600" dirty="0">
                <a:solidFill>
                  <a:srgbClr val="EBEBEB"/>
                </a:solidFill>
              </a:rPr>
            </a:br>
            <a:endParaRPr lang="en-US" sz="2600" dirty="0">
              <a:solidFill>
                <a:srgbClr val="EBEBE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87" y="5722374"/>
            <a:ext cx="7805702" cy="4879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457200">
              <a:lnSpc>
                <a:spcPct val="90000"/>
              </a:lnSpc>
              <a:buNone/>
            </a:pPr>
            <a:br>
              <a:rPr lang="en-US" sz="1400" cap="all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endParaRPr lang="en-US" sz="1400" cap="all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71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943" y="1325880"/>
            <a:ext cx="2514282" cy="30441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Breakthrough! </a:t>
            </a: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Government Accountability Office (GAO) report published Sept 28, 2005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32FB13C-FD5A-9C44-B5F0-4FCFBE777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" b="7139"/>
          <a:stretch/>
        </p:blipFill>
        <p:spPr>
          <a:xfrm>
            <a:off x="570617" y="693998"/>
            <a:ext cx="4805202" cy="581406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9199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9154BA-E3B3-D140-BF0A-94203716D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373"/>
            <a:ext cx="9144000" cy="64852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5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6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8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377" y="1454963"/>
            <a:ext cx="2506847" cy="47244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800" dirty="0"/>
              <a:t>The worst levee breaches were the newest – 17</a:t>
            </a:r>
            <a:r>
              <a:rPr lang="en-US" sz="2800" baseline="30000" dirty="0"/>
              <a:t>th</a:t>
            </a:r>
            <a:r>
              <a:rPr lang="en-US" sz="2800" dirty="0"/>
              <a:t> Street and London Ave Canals.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Both completed in 2000.</a:t>
            </a:r>
          </a:p>
        </p:txBody>
      </p:sp>
      <p:pic>
        <p:nvPicPr>
          <p:cNvPr id="4" name="Content Placeholder 3" descr="Twall-Iwall (1).jpg"/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26015" r="4692"/>
          <a:stretch/>
        </p:blipFill>
        <p:spPr>
          <a:xfrm>
            <a:off x="455886" y="609601"/>
            <a:ext cx="5209716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6751"/>
            <a:ext cx="7770813" cy="991312"/>
          </a:xfrm>
        </p:spPr>
        <p:txBody>
          <a:bodyPr/>
          <a:lstStyle/>
          <a:p>
            <a:pPr algn="l"/>
            <a:r>
              <a:rPr lang="en-US" sz="2800" dirty="0"/>
              <a:t>So I founded the group </a:t>
            </a:r>
            <a:r>
              <a:rPr lang="en-US" sz="2800" dirty="0" err="1"/>
              <a:t>Levees.org</a:t>
            </a:r>
            <a:r>
              <a:rPr lang="en-US" sz="2800" dirty="0"/>
              <a:t>.</a:t>
            </a:r>
            <a:br>
              <a:rPr lang="en-US" sz="2800" dirty="0"/>
            </a:br>
            <a:r>
              <a:rPr lang="en-US" sz="2800" dirty="0"/>
              <a:t>And started asking questions.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2A386B-690E-8248-B37E-E775C3D40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5888" y="2052638"/>
            <a:ext cx="5594349" cy="419576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8998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3" y="690879"/>
            <a:ext cx="2761537" cy="5557519"/>
          </a:xfrm>
        </p:spPr>
        <p:txBody>
          <a:bodyPr anchor="ctr">
            <a:normAutofit/>
          </a:bodyPr>
          <a:lstStyle/>
          <a:p>
            <a:pPr algn="r"/>
            <a:r>
              <a:rPr lang="en-US" sz="3600">
                <a:solidFill>
                  <a:srgbClr val="FFFFFF"/>
                </a:solidFill>
              </a:rPr>
              <a:t>I received immediate push- back from: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6499" y="690880"/>
            <a:ext cx="3710890" cy="5557519"/>
          </a:xfrm>
        </p:spPr>
        <p:txBody>
          <a:bodyPr anchor="ctr">
            <a:normAutofit/>
          </a:bodyPr>
          <a:lstStyle/>
          <a:p>
            <a:r>
              <a:rPr lang="en-US"/>
              <a:t>U.S. Army Corps of Engineers</a:t>
            </a:r>
          </a:p>
          <a:p>
            <a:pPr lvl="1"/>
            <a:r>
              <a:rPr lang="en-US"/>
              <a:t>Federal agency under Dept of Defense</a:t>
            </a:r>
          </a:p>
          <a:p>
            <a:r>
              <a:rPr lang="en-US"/>
              <a:t>American Society of Civil Engineer</a:t>
            </a:r>
          </a:p>
          <a:p>
            <a:pPr lvl="1"/>
            <a:r>
              <a:rPr lang="en-US"/>
              <a:t>Large elite trade group</a:t>
            </a:r>
          </a:p>
          <a:p>
            <a:pPr marL="457207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B0BF0-4BF5-F343-806E-5041A6C96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2034760"/>
          </a:xfrm>
        </p:spPr>
        <p:txBody>
          <a:bodyPr/>
          <a:lstStyle/>
          <a:p>
            <a:br>
              <a:rPr lang="en-US" sz="2000" dirty="0"/>
            </a:br>
            <a:r>
              <a:rPr lang="en-US" sz="2400" dirty="0"/>
              <a:t>This reinforced my theory that the Army Corps was to blame. And had allied itself with the engineering establishment to rewrite history and protect its reputation.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And there was a lawsuit forming…</a:t>
            </a:r>
            <a:br>
              <a:rPr lang="en-US" sz="1200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DC3D78-2D25-A145-8B1B-DB740AA3C8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06386" y="3340744"/>
            <a:ext cx="4669171" cy="163542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F9CB3B-ABEF-CF4F-A636-A6E68BD6F8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48500" y="3340744"/>
            <a:ext cx="3263900" cy="2489200"/>
          </a:xfrm>
        </p:spPr>
      </p:pic>
    </p:spTree>
    <p:extLst>
      <p:ext uri="{BB962C8B-B14F-4D97-AF65-F5344CB8AC3E}">
        <p14:creationId xmlns:p14="http://schemas.microsoft.com/office/powerpoint/2010/main" val="2749250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905" y="1450259"/>
            <a:ext cx="2815200" cy="14421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br>
              <a:rPr lang="en-US" sz="2900" dirty="0"/>
            </a:br>
            <a:r>
              <a:rPr lang="en-US" sz="2900" dirty="0"/>
              <a:t>Levee Spin101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CD2EB47-C5DC-404A-A560-01F8DF22E1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/>
          <a:srcRect l="7638" r="18590" b="-3"/>
          <a:stretch/>
        </p:blipFill>
        <p:spPr>
          <a:xfrm>
            <a:off x="484899" y="1457424"/>
            <a:ext cx="4870432" cy="4572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5841984" y="3072385"/>
            <a:ext cx="2816240" cy="2947415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/>
            <a:r>
              <a:rPr lang="en-US" sz="1600" dirty="0"/>
              <a:t>2 years after breaches.</a:t>
            </a:r>
          </a:p>
          <a:p>
            <a:pPr defTabSz="457200"/>
            <a:r>
              <a:rPr lang="en-US" sz="1600" dirty="0"/>
              <a:t>Spoof.</a:t>
            </a:r>
          </a:p>
          <a:p>
            <a:pPr defTabSz="457200"/>
            <a:r>
              <a:rPr lang="en-US" sz="1600" dirty="0"/>
              <a:t>Cozy relationship between the Army Corps of Engineers and the ASCE.</a:t>
            </a:r>
          </a:p>
          <a:p>
            <a:pPr marL="0" indent="0" defTabSz="457200"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ASCE did not enjoy this criticism.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FC41EFC-58CC-A14D-BB6D-EFEBEFE5C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621" y="2052638"/>
            <a:ext cx="4926883" cy="419576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6696" y="629266"/>
            <a:ext cx="2629122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br>
              <a:rPr lang="en-US" sz="3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3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36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597F94-B343-B14A-9A47-DB59650FE3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06239" y="1746591"/>
            <a:ext cx="4211126" cy="3211598"/>
          </a:xfrm>
          <a:prstGeom prst="rect">
            <a:avLst/>
          </a:prstGeom>
          <a:effectLst/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FD10F85-7FBA-DE4E-90E5-4483FD317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698" y="747424"/>
            <a:ext cx="2629120" cy="547639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defTabSz="457200">
              <a:buNone/>
            </a:pPr>
            <a:r>
              <a:rPr lang="en-US" sz="3200" dirty="0">
                <a:solidFill>
                  <a:srgbClr val="FFFFFF"/>
                </a:solidFill>
              </a:rPr>
              <a:t>In New Orleans, the levees are designed and built by the US Army Corps of Engineers.</a:t>
            </a:r>
          </a:p>
        </p:txBody>
      </p:sp>
    </p:spTree>
    <p:extLst>
      <p:ext uri="{BB962C8B-B14F-4D97-AF65-F5344CB8AC3E}">
        <p14:creationId xmlns:p14="http://schemas.microsoft.com/office/powerpoint/2010/main" val="386285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93" y="199622"/>
            <a:ext cx="7770813" cy="2590074"/>
          </a:xfrm>
        </p:spPr>
        <p:txBody>
          <a:bodyPr>
            <a:normAutofit fontScale="90000"/>
          </a:bodyPr>
          <a:lstStyle/>
          <a:p>
            <a:pPr algn="l"/>
            <a:br>
              <a:rPr lang="en-US" sz="2000" dirty="0"/>
            </a:br>
            <a:r>
              <a:rPr lang="en-US" sz="3600" dirty="0"/>
              <a:t>Adams and Reese and the Silicon Valley firm Cooley, offered pro bono counsel. We dared the ASCE to sue us. The society withdrew its threat</a:t>
            </a:r>
            <a:r>
              <a:rPr lang="en-US" sz="2700" dirty="0"/>
              <a:t>… 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2A0E6C8-7A3E-DD48-9A47-3F1A48A020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02640" y="2484596"/>
            <a:ext cx="3505200" cy="350520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E7EA8A7-1F95-9049-B57E-C7602B939A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48212" y="3013075"/>
            <a:ext cx="2286000" cy="2286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Levees.org</a:t>
            </a:r>
            <a:r>
              <a:rPr lang="en-US" sz="3200" dirty="0"/>
              <a:t> announced the news in very well attended press event.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274A762-FEBF-4E42-91E1-563C5A8B4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2977" y="2033388"/>
            <a:ext cx="6360171" cy="4195762"/>
          </a:xfrm>
        </p:spPr>
      </p:pic>
    </p:spTree>
    <p:extLst>
      <p:ext uri="{BB962C8B-B14F-4D97-AF65-F5344CB8AC3E}">
        <p14:creationId xmlns:p14="http://schemas.microsoft.com/office/powerpoint/2010/main" val="220082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001" y="629265"/>
            <a:ext cx="2497746" cy="578703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457200">
              <a:lnSpc>
                <a:spcPct val="90000"/>
              </a:lnSpc>
            </a:pPr>
            <a:r>
              <a:rPr lang="en-US" sz="3300" dirty="0"/>
              <a:t>Next three years:</a:t>
            </a:r>
            <a:br>
              <a:rPr lang="en-US" sz="3300" dirty="0"/>
            </a:br>
            <a:br>
              <a:rPr lang="en-US" sz="3300" dirty="0"/>
            </a:br>
            <a:r>
              <a:rPr lang="en-US" sz="2000" dirty="0"/>
              <a:t>~</a:t>
            </a:r>
            <a:r>
              <a:rPr lang="en-US" sz="2200" dirty="0"/>
              <a:t>Historic plaques.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~Pushed for federal reform of the Army Corps. 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~Caught corps employees at corps HQ using its computers to harass my group online (very embarrassing to the agency).</a:t>
            </a: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br>
              <a:rPr lang="en-US" sz="3300" dirty="0"/>
            </a:br>
            <a:br>
              <a:rPr lang="en-US" sz="3300" dirty="0"/>
            </a:br>
            <a:br>
              <a:rPr lang="en-US" sz="3300" dirty="0"/>
            </a:br>
            <a:br>
              <a:rPr lang="en-US" sz="3600" dirty="0">
                <a:effectLst/>
              </a:rPr>
            </a:br>
            <a:br>
              <a:rPr lang="en-US" sz="2000" dirty="0">
                <a:effectLst/>
              </a:rPr>
            </a:b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88001" y="6416298"/>
            <a:ext cx="2497746" cy="247973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defTabSz="457200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E4F38B-E8AA-E841-92B6-341A757770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762795" y="992534"/>
            <a:ext cx="4877644" cy="5060494"/>
          </a:xfrm>
        </p:spPr>
      </p:pic>
    </p:spTree>
    <p:extLst>
      <p:ext uri="{BB962C8B-B14F-4D97-AF65-F5344CB8AC3E}">
        <p14:creationId xmlns:p14="http://schemas.microsoft.com/office/powerpoint/2010/main" val="2083781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3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484" y="452718"/>
            <a:ext cx="6710641" cy="140053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In 2011, on the suggestion of an advisor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2763520"/>
            <a:ext cx="6709905" cy="3484879"/>
          </a:xfrm>
        </p:spPr>
        <p:txBody>
          <a:bodyPr>
            <a:normAutofit/>
          </a:bodyPr>
          <a:lstStyle/>
          <a:p>
            <a:pPr lvl="0"/>
            <a:r>
              <a:rPr lang="en-US" dirty="0" err="1"/>
              <a:t>Levees.org</a:t>
            </a:r>
            <a:r>
              <a:rPr lang="en-US" dirty="0"/>
              <a:t> nominated two levee breach sites to the prestigious National Register of Historic Places.</a:t>
            </a:r>
          </a:p>
          <a:p>
            <a:pPr lvl="0"/>
            <a:r>
              <a:rPr lang="en-US" dirty="0"/>
              <a:t>This makes sense. </a:t>
            </a:r>
          </a:p>
          <a:p>
            <a:pPr lvl="0"/>
            <a:r>
              <a:rPr lang="en-US" dirty="0"/>
              <a:t>The historic breach event changed America as we know it.</a:t>
            </a:r>
          </a:p>
        </p:txBody>
      </p:sp>
    </p:spTree>
    <p:extLst>
      <p:ext uri="{BB962C8B-B14F-4D97-AF65-F5344CB8AC3E}">
        <p14:creationId xmlns:p14="http://schemas.microsoft.com/office/powerpoint/2010/main" val="2288088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808892"/>
            <a:ext cx="7055380" cy="1044356"/>
          </a:xfrm>
        </p:spPr>
        <p:txBody>
          <a:bodyPr/>
          <a:lstStyle/>
          <a:p>
            <a:r>
              <a:rPr lang="en-US" sz="2400" dirty="0"/>
              <a:t>This is important because the majority (62%) of American population lives by levees.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E46CF0-1A0B-7A47-A490-D1ACEEBCC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7088" y="2080418"/>
            <a:ext cx="6711950" cy="415849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5541CD5-D7AC-4686-8783-CF5D1D4F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"/>
            <a:ext cx="9143771" cy="685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0420923D-0C6E-4656-9A01-EE9FB634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787058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904D0A95-DEAA-4B8D-A340-BEC3A5DBC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228" y="4065581"/>
            <a:ext cx="9143772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89" y="4885339"/>
            <a:ext cx="8226221" cy="1237087"/>
          </a:xfrm>
        </p:spPr>
        <p:txBody>
          <a:bodyPr>
            <a:normAutofit/>
          </a:bodyPr>
          <a:lstStyle/>
          <a:p>
            <a:r>
              <a:rPr lang="en-US" sz="3900" dirty="0">
                <a:solidFill>
                  <a:srgbClr val="EBEBEB"/>
                </a:solidFill>
              </a:rPr>
              <a:t>The big picture became clearer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123E82F-DB15-8242-A6AD-B717687D4758}"/>
              </a:ext>
            </a:extLst>
          </p:cNvPr>
          <p:cNvSpPr/>
          <p:nvPr/>
        </p:nvSpPr>
        <p:spPr>
          <a:xfrm>
            <a:off x="2119788" y="3232361"/>
            <a:ext cx="6540817" cy="744326"/>
          </a:xfrm>
          <a:custGeom>
            <a:avLst/>
            <a:gdLst>
              <a:gd name="connsiteX0" fmla="*/ 0 w 6540817"/>
              <a:gd name="connsiteY0" fmla="*/ 74433 h 744326"/>
              <a:gd name="connsiteX1" fmla="*/ 74433 w 6540817"/>
              <a:gd name="connsiteY1" fmla="*/ 0 h 744326"/>
              <a:gd name="connsiteX2" fmla="*/ 6466384 w 6540817"/>
              <a:gd name="connsiteY2" fmla="*/ 0 h 744326"/>
              <a:gd name="connsiteX3" fmla="*/ 6540817 w 6540817"/>
              <a:gd name="connsiteY3" fmla="*/ 74433 h 744326"/>
              <a:gd name="connsiteX4" fmla="*/ 6540817 w 6540817"/>
              <a:gd name="connsiteY4" fmla="*/ 669893 h 744326"/>
              <a:gd name="connsiteX5" fmla="*/ 6466384 w 6540817"/>
              <a:gd name="connsiteY5" fmla="*/ 744326 h 744326"/>
              <a:gd name="connsiteX6" fmla="*/ 74433 w 6540817"/>
              <a:gd name="connsiteY6" fmla="*/ 744326 h 744326"/>
              <a:gd name="connsiteX7" fmla="*/ 0 w 6540817"/>
              <a:gd name="connsiteY7" fmla="*/ 669893 h 744326"/>
              <a:gd name="connsiteX8" fmla="*/ 0 w 6540817"/>
              <a:gd name="connsiteY8" fmla="*/ 74433 h 74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0817" h="744326">
                <a:moveTo>
                  <a:pt x="0" y="74433"/>
                </a:moveTo>
                <a:cubicBezTo>
                  <a:pt x="0" y="33325"/>
                  <a:pt x="33325" y="0"/>
                  <a:pt x="74433" y="0"/>
                </a:cubicBezTo>
                <a:lnTo>
                  <a:pt x="6466384" y="0"/>
                </a:lnTo>
                <a:cubicBezTo>
                  <a:pt x="6507492" y="0"/>
                  <a:pt x="6540817" y="33325"/>
                  <a:pt x="6540817" y="74433"/>
                </a:cubicBezTo>
                <a:lnTo>
                  <a:pt x="6540817" y="669893"/>
                </a:lnTo>
                <a:cubicBezTo>
                  <a:pt x="6540817" y="711001"/>
                  <a:pt x="6507492" y="744326"/>
                  <a:pt x="6466384" y="744326"/>
                </a:cubicBezTo>
                <a:lnTo>
                  <a:pt x="74433" y="744326"/>
                </a:lnTo>
                <a:cubicBezTo>
                  <a:pt x="33325" y="744326"/>
                  <a:pt x="0" y="711001"/>
                  <a:pt x="0" y="669893"/>
                </a:cubicBezTo>
                <a:lnTo>
                  <a:pt x="0" y="74433"/>
                </a:lnTo>
                <a:close/>
              </a:path>
            </a:pathLst>
          </a:cu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71" tIns="86571" rIns="1118176" bIns="86571" numCol="1" spcCol="1270" anchor="ctr" anchorCtr="0">
            <a:noAutofit/>
          </a:bodyPr>
          <a:lstStyle/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The big picture came together.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78DCAB-C234-CF4A-BBCD-57956A6ABA4A}"/>
              </a:ext>
            </a:extLst>
          </p:cNvPr>
          <p:cNvGrpSpPr/>
          <p:nvPr/>
        </p:nvGrpSpPr>
        <p:grpSpPr>
          <a:xfrm>
            <a:off x="1571994" y="2352703"/>
            <a:ext cx="6540818" cy="1053898"/>
            <a:chOff x="1571994" y="2352703"/>
            <a:chExt cx="6540818" cy="1053898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F3C75C-A533-9C41-8FF3-D23B509FDCD6}"/>
                </a:ext>
              </a:extLst>
            </p:cNvPr>
            <p:cNvSpPr/>
            <p:nvPr/>
          </p:nvSpPr>
          <p:spPr>
            <a:xfrm>
              <a:off x="1571994" y="2352703"/>
              <a:ext cx="6540817" cy="744326"/>
            </a:xfrm>
            <a:custGeom>
              <a:avLst/>
              <a:gdLst>
                <a:gd name="connsiteX0" fmla="*/ 0 w 6540817"/>
                <a:gd name="connsiteY0" fmla="*/ 74433 h 744326"/>
                <a:gd name="connsiteX1" fmla="*/ 74433 w 6540817"/>
                <a:gd name="connsiteY1" fmla="*/ 0 h 744326"/>
                <a:gd name="connsiteX2" fmla="*/ 6466384 w 6540817"/>
                <a:gd name="connsiteY2" fmla="*/ 0 h 744326"/>
                <a:gd name="connsiteX3" fmla="*/ 6540817 w 6540817"/>
                <a:gd name="connsiteY3" fmla="*/ 74433 h 744326"/>
                <a:gd name="connsiteX4" fmla="*/ 6540817 w 6540817"/>
                <a:gd name="connsiteY4" fmla="*/ 669893 h 744326"/>
                <a:gd name="connsiteX5" fmla="*/ 6466384 w 6540817"/>
                <a:gd name="connsiteY5" fmla="*/ 744326 h 744326"/>
                <a:gd name="connsiteX6" fmla="*/ 74433 w 6540817"/>
                <a:gd name="connsiteY6" fmla="*/ 744326 h 744326"/>
                <a:gd name="connsiteX7" fmla="*/ 0 w 6540817"/>
                <a:gd name="connsiteY7" fmla="*/ 669893 h 744326"/>
                <a:gd name="connsiteX8" fmla="*/ 0 w 6540817"/>
                <a:gd name="connsiteY8" fmla="*/ 74433 h 74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17" h="744326">
                  <a:moveTo>
                    <a:pt x="0" y="74433"/>
                  </a:moveTo>
                  <a:cubicBezTo>
                    <a:pt x="0" y="33325"/>
                    <a:pt x="33325" y="0"/>
                    <a:pt x="74433" y="0"/>
                  </a:cubicBezTo>
                  <a:lnTo>
                    <a:pt x="6466384" y="0"/>
                  </a:lnTo>
                  <a:cubicBezTo>
                    <a:pt x="6507492" y="0"/>
                    <a:pt x="6540817" y="33325"/>
                    <a:pt x="6540817" y="74433"/>
                  </a:cubicBezTo>
                  <a:lnTo>
                    <a:pt x="6540817" y="669893"/>
                  </a:lnTo>
                  <a:cubicBezTo>
                    <a:pt x="6540817" y="711001"/>
                    <a:pt x="6507492" y="744326"/>
                    <a:pt x="6466384" y="744326"/>
                  </a:cubicBezTo>
                  <a:lnTo>
                    <a:pt x="74433" y="744326"/>
                  </a:lnTo>
                  <a:cubicBezTo>
                    <a:pt x="33325" y="744326"/>
                    <a:pt x="0" y="711001"/>
                    <a:pt x="0" y="669893"/>
                  </a:cubicBezTo>
                  <a:lnTo>
                    <a:pt x="0" y="74433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571" tIns="86571" rIns="1110000" bIns="86571" numCol="1" spcCol="1270" anchor="ctr" anchorCtr="0">
              <a:noAutofit/>
            </a:bodyPr>
            <a:lstStyle/>
            <a:p>
              <a:pPr lvl="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dirty="0"/>
                <a:t>Important information that was excluded from executive summaries.</a:t>
              </a:r>
              <a:endParaRPr lang="en-US" sz="1700" kern="120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CB4F41C-D252-A340-AFF3-E17AE8438FB8}"/>
                </a:ext>
              </a:extLst>
            </p:cNvPr>
            <p:cNvSpPr/>
            <p:nvPr/>
          </p:nvSpPr>
          <p:spPr>
            <a:xfrm>
              <a:off x="7629000" y="2922789"/>
              <a:ext cx="483812" cy="483812"/>
            </a:xfrm>
            <a:custGeom>
              <a:avLst/>
              <a:gdLst>
                <a:gd name="connsiteX0" fmla="*/ 0 w 483812"/>
                <a:gd name="connsiteY0" fmla="*/ 266097 h 483812"/>
                <a:gd name="connsiteX1" fmla="*/ 108858 w 483812"/>
                <a:gd name="connsiteY1" fmla="*/ 266097 h 483812"/>
                <a:gd name="connsiteX2" fmla="*/ 108858 w 483812"/>
                <a:gd name="connsiteY2" fmla="*/ 0 h 483812"/>
                <a:gd name="connsiteX3" fmla="*/ 374954 w 483812"/>
                <a:gd name="connsiteY3" fmla="*/ 0 h 483812"/>
                <a:gd name="connsiteX4" fmla="*/ 374954 w 483812"/>
                <a:gd name="connsiteY4" fmla="*/ 266097 h 483812"/>
                <a:gd name="connsiteX5" fmla="*/ 483812 w 483812"/>
                <a:gd name="connsiteY5" fmla="*/ 266097 h 483812"/>
                <a:gd name="connsiteX6" fmla="*/ 241906 w 483812"/>
                <a:gd name="connsiteY6" fmla="*/ 483812 h 483812"/>
                <a:gd name="connsiteX7" fmla="*/ 0 w 483812"/>
                <a:gd name="connsiteY7" fmla="*/ 266097 h 48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3812" h="483812">
                  <a:moveTo>
                    <a:pt x="0" y="266097"/>
                  </a:moveTo>
                  <a:lnTo>
                    <a:pt x="108858" y="266097"/>
                  </a:lnTo>
                  <a:lnTo>
                    <a:pt x="108858" y="0"/>
                  </a:lnTo>
                  <a:lnTo>
                    <a:pt x="374954" y="0"/>
                  </a:lnTo>
                  <a:lnTo>
                    <a:pt x="374954" y="266097"/>
                  </a:lnTo>
                  <a:lnTo>
                    <a:pt x="483812" y="266097"/>
                  </a:lnTo>
                  <a:lnTo>
                    <a:pt x="241906" y="483812"/>
                  </a:lnTo>
                  <a:lnTo>
                    <a:pt x="0" y="266097"/>
                  </a:lnTo>
                  <a:close/>
                </a:path>
              </a:pathLst>
            </a:custGeom>
          </p:spPr>
          <p:style>
            <a:ln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528" tIns="26670" rIns="135528" bIns="14641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472BC8-AECC-4A4E-BAA4-7DDD6814652F}"/>
              </a:ext>
            </a:extLst>
          </p:cNvPr>
          <p:cNvGrpSpPr/>
          <p:nvPr/>
        </p:nvGrpSpPr>
        <p:grpSpPr>
          <a:xfrm>
            <a:off x="1032377" y="1473045"/>
            <a:ext cx="6540818" cy="1053898"/>
            <a:chOff x="1032377" y="1473045"/>
            <a:chExt cx="6540818" cy="10538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302F221-DF46-994A-B5F7-1F066CF5CBDA}"/>
                </a:ext>
              </a:extLst>
            </p:cNvPr>
            <p:cNvSpPr/>
            <p:nvPr/>
          </p:nvSpPr>
          <p:spPr>
            <a:xfrm>
              <a:off x="1032377" y="1473045"/>
              <a:ext cx="6540817" cy="744326"/>
            </a:xfrm>
            <a:custGeom>
              <a:avLst/>
              <a:gdLst>
                <a:gd name="connsiteX0" fmla="*/ 0 w 6540817"/>
                <a:gd name="connsiteY0" fmla="*/ 74433 h 744326"/>
                <a:gd name="connsiteX1" fmla="*/ 74433 w 6540817"/>
                <a:gd name="connsiteY1" fmla="*/ 0 h 744326"/>
                <a:gd name="connsiteX2" fmla="*/ 6466384 w 6540817"/>
                <a:gd name="connsiteY2" fmla="*/ 0 h 744326"/>
                <a:gd name="connsiteX3" fmla="*/ 6540817 w 6540817"/>
                <a:gd name="connsiteY3" fmla="*/ 74433 h 744326"/>
                <a:gd name="connsiteX4" fmla="*/ 6540817 w 6540817"/>
                <a:gd name="connsiteY4" fmla="*/ 669893 h 744326"/>
                <a:gd name="connsiteX5" fmla="*/ 6466384 w 6540817"/>
                <a:gd name="connsiteY5" fmla="*/ 744326 h 744326"/>
                <a:gd name="connsiteX6" fmla="*/ 74433 w 6540817"/>
                <a:gd name="connsiteY6" fmla="*/ 744326 h 744326"/>
                <a:gd name="connsiteX7" fmla="*/ 0 w 6540817"/>
                <a:gd name="connsiteY7" fmla="*/ 669893 h 744326"/>
                <a:gd name="connsiteX8" fmla="*/ 0 w 6540817"/>
                <a:gd name="connsiteY8" fmla="*/ 74433 h 74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17" h="744326">
                  <a:moveTo>
                    <a:pt x="0" y="74433"/>
                  </a:moveTo>
                  <a:cubicBezTo>
                    <a:pt x="0" y="33325"/>
                    <a:pt x="33325" y="0"/>
                    <a:pt x="74433" y="0"/>
                  </a:cubicBezTo>
                  <a:lnTo>
                    <a:pt x="6466384" y="0"/>
                  </a:lnTo>
                  <a:cubicBezTo>
                    <a:pt x="6507492" y="0"/>
                    <a:pt x="6540817" y="33325"/>
                    <a:pt x="6540817" y="74433"/>
                  </a:cubicBezTo>
                  <a:lnTo>
                    <a:pt x="6540817" y="669893"/>
                  </a:lnTo>
                  <a:cubicBezTo>
                    <a:pt x="6540817" y="711001"/>
                    <a:pt x="6507492" y="744326"/>
                    <a:pt x="6466384" y="744326"/>
                  </a:cubicBezTo>
                  <a:lnTo>
                    <a:pt x="74433" y="744326"/>
                  </a:lnTo>
                  <a:cubicBezTo>
                    <a:pt x="33325" y="744326"/>
                    <a:pt x="0" y="711001"/>
                    <a:pt x="0" y="669893"/>
                  </a:cubicBezTo>
                  <a:lnTo>
                    <a:pt x="0" y="74433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571" tIns="86571" rIns="1118176" bIns="86571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dirty="0"/>
                <a:t>I discovered important information buried deep in those reports.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3FA6510-542D-8C43-B611-D52CA170103F}"/>
                </a:ext>
              </a:extLst>
            </p:cNvPr>
            <p:cNvSpPr/>
            <p:nvPr/>
          </p:nvSpPr>
          <p:spPr>
            <a:xfrm>
              <a:off x="7089383" y="2043131"/>
              <a:ext cx="483812" cy="483812"/>
            </a:xfrm>
            <a:custGeom>
              <a:avLst/>
              <a:gdLst>
                <a:gd name="connsiteX0" fmla="*/ 0 w 483812"/>
                <a:gd name="connsiteY0" fmla="*/ 266097 h 483812"/>
                <a:gd name="connsiteX1" fmla="*/ 108858 w 483812"/>
                <a:gd name="connsiteY1" fmla="*/ 266097 h 483812"/>
                <a:gd name="connsiteX2" fmla="*/ 108858 w 483812"/>
                <a:gd name="connsiteY2" fmla="*/ 0 h 483812"/>
                <a:gd name="connsiteX3" fmla="*/ 374954 w 483812"/>
                <a:gd name="connsiteY3" fmla="*/ 0 h 483812"/>
                <a:gd name="connsiteX4" fmla="*/ 374954 w 483812"/>
                <a:gd name="connsiteY4" fmla="*/ 266097 h 483812"/>
                <a:gd name="connsiteX5" fmla="*/ 483812 w 483812"/>
                <a:gd name="connsiteY5" fmla="*/ 266097 h 483812"/>
                <a:gd name="connsiteX6" fmla="*/ 241906 w 483812"/>
                <a:gd name="connsiteY6" fmla="*/ 483812 h 483812"/>
                <a:gd name="connsiteX7" fmla="*/ 0 w 483812"/>
                <a:gd name="connsiteY7" fmla="*/ 266097 h 48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3812" h="483812">
                  <a:moveTo>
                    <a:pt x="0" y="266097"/>
                  </a:moveTo>
                  <a:lnTo>
                    <a:pt x="108858" y="266097"/>
                  </a:lnTo>
                  <a:lnTo>
                    <a:pt x="108858" y="0"/>
                  </a:lnTo>
                  <a:lnTo>
                    <a:pt x="374954" y="0"/>
                  </a:lnTo>
                  <a:lnTo>
                    <a:pt x="374954" y="266097"/>
                  </a:lnTo>
                  <a:lnTo>
                    <a:pt x="483812" y="266097"/>
                  </a:lnTo>
                  <a:lnTo>
                    <a:pt x="241906" y="483812"/>
                  </a:lnTo>
                  <a:lnTo>
                    <a:pt x="0" y="266097"/>
                  </a:lnTo>
                  <a:close/>
                </a:path>
              </a:pathLst>
            </a:custGeom>
          </p:spPr>
          <p:style>
            <a:ln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528" tIns="26670" rIns="135528" bIns="14641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8191BC-CB0B-DC4D-96CB-EBA6C3AF27A1}"/>
              </a:ext>
            </a:extLst>
          </p:cNvPr>
          <p:cNvGrpSpPr/>
          <p:nvPr/>
        </p:nvGrpSpPr>
        <p:grpSpPr>
          <a:xfrm>
            <a:off x="484584" y="593387"/>
            <a:ext cx="6540817" cy="1053898"/>
            <a:chOff x="484584" y="593387"/>
            <a:chExt cx="6540817" cy="105389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26850C2C-800F-2844-9A97-2433C80E8020}"/>
                </a:ext>
              </a:extLst>
            </p:cNvPr>
            <p:cNvSpPr/>
            <p:nvPr/>
          </p:nvSpPr>
          <p:spPr>
            <a:xfrm>
              <a:off x="484584" y="593387"/>
              <a:ext cx="6540817" cy="744326"/>
            </a:xfrm>
            <a:custGeom>
              <a:avLst/>
              <a:gdLst>
                <a:gd name="connsiteX0" fmla="*/ 0 w 6540817"/>
                <a:gd name="connsiteY0" fmla="*/ 74433 h 744326"/>
                <a:gd name="connsiteX1" fmla="*/ 74433 w 6540817"/>
                <a:gd name="connsiteY1" fmla="*/ 0 h 744326"/>
                <a:gd name="connsiteX2" fmla="*/ 6466384 w 6540817"/>
                <a:gd name="connsiteY2" fmla="*/ 0 h 744326"/>
                <a:gd name="connsiteX3" fmla="*/ 6540817 w 6540817"/>
                <a:gd name="connsiteY3" fmla="*/ 74433 h 744326"/>
                <a:gd name="connsiteX4" fmla="*/ 6540817 w 6540817"/>
                <a:gd name="connsiteY4" fmla="*/ 669893 h 744326"/>
                <a:gd name="connsiteX5" fmla="*/ 6466384 w 6540817"/>
                <a:gd name="connsiteY5" fmla="*/ 744326 h 744326"/>
                <a:gd name="connsiteX6" fmla="*/ 74433 w 6540817"/>
                <a:gd name="connsiteY6" fmla="*/ 744326 h 744326"/>
                <a:gd name="connsiteX7" fmla="*/ 0 w 6540817"/>
                <a:gd name="connsiteY7" fmla="*/ 669893 h 744326"/>
                <a:gd name="connsiteX8" fmla="*/ 0 w 6540817"/>
                <a:gd name="connsiteY8" fmla="*/ 74433 h 74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17" h="744326">
                  <a:moveTo>
                    <a:pt x="0" y="74433"/>
                  </a:moveTo>
                  <a:cubicBezTo>
                    <a:pt x="0" y="33325"/>
                    <a:pt x="33325" y="0"/>
                    <a:pt x="74433" y="0"/>
                  </a:cubicBezTo>
                  <a:lnTo>
                    <a:pt x="6466384" y="0"/>
                  </a:lnTo>
                  <a:cubicBezTo>
                    <a:pt x="6507492" y="0"/>
                    <a:pt x="6540817" y="33325"/>
                    <a:pt x="6540817" y="74433"/>
                  </a:cubicBezTo>
                  <a:lnTo>
                    <a:pt x="6540817" y="669893"/>
                  </a:lnTo>
                  <a:cubicBezTo>
                    <a:pt x="6540817" y="711001"/>
                    <a:pt x="6507492" y="744326"/>
                    <a:pt x="6466384" y="744326"/>
                  </a:cubicBezTo>
                  <a:lnTo>
                    <a:pt x="74433" y="744326"/>
                  </a:lnTo>
                  <a:cubicBezTo>
                    <a:pt x="33325" y="744326"/>
                    <a:pt x="0" y="711001"/>
                    <a:pt x="0" y="669893"/>
                  </a:cubicBezTo>
                  <a:lnTo>
                    <a:pt x="0" y="74433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571" tIns="86571" rIns="909051" bIns="86571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dirty="0"/>
                <a:t>I was forced to read the reports of 2008 and 2009.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464D879-F508-9B42-BF70-248F08600C68}"/>
                </a:ext>
              </a:extLst>
            </p:cNvPr>
            <p:cNvSpPr/>
            <p:nvPr/>
          </p:nvSpPr>
          <p:spPr>
            <a:xfrm>
              <a:off x="6541589" y="1163473"/>
              <a:ext cx="483812" cy="483812"/>
            </a:xfrm>
            <a:custGeom>
              <a:avLst/>
              <a:gdLst>
                <a:gd name="connsiteX0" fmla="*/ 0 w 483812"/>
                <a:gd name="connsiteY0" fmla="*/ 266097 h 483812"/>
                <a:gd name="connsiteX1" fmla="*/ 108858 w 483812"/>
                <a:gd name="connsiteY1" fmla="*/ 266097 h 483812"/>
                <a:gd name="connsiteX2" fmla="*/ 108858 w 483812"/>
                <a:gd name="connsiteY2" fmla="*/ 0 h 483812"/>
                <a:gd name="connsiteX3" fmla="*/ 374954 w 483812"/>
                <a:gd name="connsiteY3" fmla="*/ 0 h 483812"/>
                <a:gd name="connsiteX4" fmla="*/ 374954 w 483812"/>
                <a:gd name="connsiteY4" fmla="*/ 266097 h 483812"/>
                <a:gd name="connsiteX5" fmla="*/ 483812 w 483812"/>
                <a:gd name="connsiteY5" fmla="*/ 266097 h 483812"/>
                <a:gd name="connsiteX6" fmla="*/ 241906 w 483812"/>
                <a:gd name="connsiteY6" fmla="*/ 483812 h 483812"/>
                <a:gd name="connsiteX7" fmla="*/ 0 w 483812"/>
                <a:gd name="connsiteY7" fmla="*/ 266097 h 48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3812" h="483812">
                  <a:moveTo>
                    <a:pt x="0" y="266097"/>
                  </a:moveTo>
                  <a:lnTo>
                    <a:pt x="108858" y="266097"/>
                  </a:lnTo>
                  <a:lnTo>
                    <a:pt x="108858" y="0"/>
                  </a:lnTo>
                  <a:lnTo>
                    <a:pt x="374954" y="0"/>
                  </a:lnTo>
                  <a:lnTo>
                    <a:pt x="374954" y="266097"/>
                  </a:lnTo>
                  <a:lnTo>
                    <a:pt x="483812" y="266097"/>
                  </a:lnTo>
                  <a:lnTo>
                    <a:pt x="241906" y="483812"/>
                  </a:lnTo>
                  <a:lnTo>
                    <a:pt x="0" y="266097"/>
                  </a:lnTo>
                  <a:close/>
                </a:path>
              </a:pathLst>
            </a:custGeom>
          </p:spPr>
          <p:style>
            <a:ln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528" tIns="26670" rIns="135528" bIns="14641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762927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Army Corps of Engineers </a:t>
            </a:r>
            <a:br>
              <a:rPr lang="en-US" sz="4000" dirty="0"/>
            </a:br>
            <a:r>
              <a:rPr lang="en-US" sz="4000" dirty="0"/>
              <a:t>was singularly at fault.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4241975" y="3078480"/>
            <a:ext cx="3298115" cy="3177857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Not the storm.</a:t>
            </a:r>
          </a:p>
          <a:p>
            <a:r>
              <a:rPr lang="en-US" dirty="0"/>
              <a:t>Not the geography of the city.</a:t>
            </a:r>
          </a:p>
          <a:p>
            <a:r>
              <a:rPr lang="en-US" dirty="0"/>
              <a:t>Not any corruption on the part of local people.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4B57B3E-02FD-864B-9359-F03F8B5CD6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3575" y="3078481"/>
            <a:ext cx="3298825" cy="1767839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945042"/>
          </a:xfrm>
        </p:spPr>
        <p:txBody>
          <a:bodyPr/>
          <a:lstStyle/>
          <a:p>
            <a:r>
              <a:rPr lang="en-US" sz="4000" dirty="0"/>
              <a:t>But in 2011, the fairy-tale was household knowledge.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758D5A-502D-9F4E-A6C1-AA347BFD71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 picture containing building, toy, tower, man&#10;&#10;Description automatically generated">
            <a:extLst>
              <a:ext uri="{FF2B5EF4-FFF2-40B4-BE49-F238E27FC236}">
                <a16:creationId xmlns:a16="http://schemas.microsoft.com/office/drawing/2014/main" id="{823EA195-AFAD-2742-A3DD-2F5E84953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918" y="2169764"/>
            <a:ext cx="7055381" cy="437052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And by 2011, I had many detractors…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00A94C-1389-BD4D-BBA8-E6986DCEAC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27088" y="2926552"/>
            <a:ext cx="3298825" cy="2463809"/>
          </a:xfrm>
        </p:spPr>
      </p:pic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4241975" y="2926552"/>
            <a:ext cx="3298115" cy="33297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Paid trolls moderating forums at </a:t>
            </a:r>
            <a:r>
              <a:rPr lang="en-US" dirty="0" err="1"/>
              <a:t>NOLA.com</a:t>
            </a:r>
            <a:r>
              <a:rPr lang="en-US" dirty="0"/>
              <a:t>.</a:t>
            </a:r>
          </a:p>
          <a:p>
            <a:r>
              <a:rPr lang="en-US" dirty="0"/>
              <a:t>Bloggers with ASCE.</a:t>
            </a:r>
          </a:p>
          <a:p>
            <a:r>
              <a:rPr lang="en-US" dirty="0"/>
              <a:t>Pulitzer-prize winning journalists who reported wrong information in 2005</a:t>
            </a:r>
          </a:p>
          <a:p>
            <a:r>
              <a:rPr lang="en-US" dirty="0"/>
              <a:t>Published authors of books in 2006.</a:t>
            </a:r>
          </a:p>
          <a:p>
            <a:r>
              <a:rPr lang="en-US" dirty="0"/>
              <a:t>Published academics.</a:t>
            </a:r>
          </a:p>
        </p:txBody>
      </p:sp>
    </p:spTree>
    <p:extLst>
      <p:ext uri="{BB962C8B-B14F-4D97-AF65-F5344CB8AC3E}">
        <p14:creationId xmlns:p14="http://schemas.microsoft.com/office/powerpoint/2010/main" val="4200450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They all quoted a 2006 levee report by University of California Berkeley. </a:t>
            </a:r>
            <a:br>
              <a:rPr lang="en-US" sz="2800" dirty="0"/>
            </a:br>
            <a:r>
              <a:rPr lang="en-US" sz="2800" dirty="0"/>
              <a:t>To be fair, that report: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sz="half" idx="2"/>
          </p:nvPr>
        </p:nvSpPr>
        <p:spPr>
          <a:xfrm>
            <a:off x="4241975" y="2921397"/>
            <a:ext cx="3298115" cy="3334941"/>
          </a:xfrm>
        </p:spPr>
        <p:txBody>
          <a:bodyPr>
            <a:normAutofit/>
          </a:bodyPr>
          <a:lstStyle/>
          <a:p>
            <a:r>
              <a:rPr lang="en-US" dirty="0"/>
              <a:t>The very first report.</a:t>
            </a:r>
          </a:p>
          <a:p>
            <a:r>
              <a:rPr lang="en-US" dirty="0"/>
              <a:t>Published without access to other reports.</a:t>
            </a:r>
          </a:p>
          <a:p>
            <a:r>
              <a:rPr lang="en-US" dirty="0"/>
              <a:t>Insane deadline.</a:t>
            </a:r>
          </a:p>
          <a:p>
            <a:r>
              <a:rPr lang="en-US" dirty="0"/>
              <a:t>Shoestring budget.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B1B4D-9047-7B49-A382-F91147E9CA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6996" y="2060575"/>
            <a:ext cx="3239009" cy="41957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6697" y="629266"/>
            <a:ext cx="2737766" cy="164198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457200">
              <a:lnSpc>
                <a:spcPct val="90000"/>
              </a:lnSpc>
            </a:pP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After levee breach disaster in 2005, the Army Corps of Engineers blamed </a:t>
            </a:r>
            <a:br>
              <a:rPr lang="en-US" sz="3600" dirty="0"/>
            </a:br>
            <a:r>
              <a:rPr lang="en-US" sz="3600" dirty="0"/>
              <a:t>anything except itself.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8" name="Content Placeholder 7" descr="15603944590_f3e9c254c6_z (2).jpg"/>
          <p:cNvPicPr>
            <a:picLocks noGrp="1" noChangeAspect="1"/>
          </p:cNvPicPr>
          <p:nvPr>
            <p:ph sz="half" idx="1"/>
          </p:nvPr>
        </p:nvPicPr>
        <p:blipFill rotWithShape="1">
          <a:blip r:embed="rId8"/>
          <a:srcRect l="16883" r="21866" b="-2"/>
          <a:stretch/>
        </p:blipFill>
        <p:spPr>
          <a:xfrm>
            <a:off x="3753431" y="936859"/>
            <a:ext cx="4992171" cy="51591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485775" y="3677919"/>
            <a:ext cx="2493106" cy="25704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457200">
              <a:lnSpc>
                <a:spcPct val="90000"/>
              </a:lnSpc>
              <a:buNone/>
            </a:pPr>
            <a:endParaRPr lang="en-US" sz="1500" dirty="0"/>
          </a:p>
          <a:p>
            <a:pPr marL="0" indent="0" defTabSz="457200">
              <a:lnSpc>
                <a:spcPct val="90000"/>
              </a:lnSpc>
              <a:buNone/>
            </a:pPr>
            <a:endParaRPr lang="en-US" sz="1500" dirty="0"/>
          </a:p>
          <a:p>
            <a:pPr marL="0" indent="0" defTabSz="457200">
              <a:lnSpc>
                <a:spcPct val="90000"/>
              </a:lnSpc>
              <a:buNone/>
            </a:pPr>
            <a:endParaRPr lang="en-US" sz="15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Erroneous conclusion in the   2006 Berkeley report: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 flipH="1">
            <a:off x="7540090" y="2056093"/>
            <a:ext cx="45719" cy="420024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C61C4D-DE18-4C49-BEF0-7C1B623C9F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760" y="2194560"/>
            <a:ext cx="6197600" cy="4155439"/>
          </a:xfrm>
        </p:spPr>
        <p:txBody>
          <a:bodyPr>
            <a:noAutofit/>
          </a:bodyPr>
          <a:lstStyle/>
          <a:p>
            <a:r>
              <a:rPr lang="en-US" sz="2400" dirty="0"/>
              <a:t>The USACE had </a:t>
            </a:r>
            <a:r>
              <a:rPr lang="en-US" sz="2400" dirty="0">
                <a:highlight>
                  <a:srgbClr val="000000"/>
                </a:highlight>
              </a:rPr>
              <a:t>tried for many years </a:t>
            </a:r>
            <a:r>
              <a:rPr lang="en-US" sz="2400" dirty="0"/>
              <a:t>to obtain authorization to install floodgates that could be closed to prevent storm surges from flooding New Orleans. That would have been </a:t>
            </a:r>
            <a:r>
              <a:rPr lang="en-US" sz="2400" dirty="0">
                <a:highlight>
                  <a:srgbClr val="000000"/>
                </a:highlight>
              </a:rPr>
              <a:t>the superior </a:t>
            </a:r>
            <a:r>
              <a:rPr lang="en-US" sz="2400" dirty="0"/>
              <a:t>technical solution. But dysfunctional interaction between the [Orleans Levee Board] and the local Water and Sewerage Board </a:t>
            </a:r>
            <a:r>
              <a:rPr lang="en-US" sz="2400" dirty="0">
                <a:highlight>
                  <a:srgbClr val="000000"/>
                </a:highlight>
              </a:rPr>
              <a:t>prevented</a:t>
            </a:r>
            <a:r>
              <a:rPr lang="en-US" sz="2400" dirty="0"/>
              <a:t> the installation of these gates.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945042"/>
          </a:xfrm>
        </p:spPr>
        <p:txBody>
          <a:bodyPr/>
          <a:lstStyle/>
          <a:p>
            <a:r>
              <a:rPr lang="en-US" sz="4000" dirty="0"/>
              <a:t>A fairy tale! But now what?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5618480" y="3237365"/>
            <a:ext cx="2875280" cy="3035618"/>
          </a:xfrm>
        </p:spPr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C098D4-6AD1-AB4C-A618-43FDC271E1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building, toy, tower, man&#10;&#10;Description automatically generated">
            <a:extLst>
              <a:ext uri="{FF2B5EF4-FFF2-40B4-BE49-F238E27FC236}">
                <a16:creationId xmlns:a16="http://schemas.microsoft.com/office/drawing/2014/main" id="{15E869AE-17B4-164F-B2C8-F93A1E98E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10" y="1243076"/>
            <a:ext cx="81026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04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good doctors saw the light.</a:t>
            </a:r>
          </a:p>
        </p:txBody>
      </p:sp>
      <p:pic>
        <p:nvPicPr>
          <p:cNvPr id="6" name="Content Placeholder 5" descr="15598385808_a707c7bc23_z (1)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27088" y="3060566"/>
            <a:ext cx="3298825" cy="2195780"/>
          </a:xfrm>
        </p:spPr>
      </p:pic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5092861" y="2056093"/>
            <a:ext cx="2639028" cy="4200245"/>
          </a:xfrm>
        </p:spPr>
        <p:txBody>
          <a:bodyPr>
            <a:normAutofit/>
          </a:bodyPr>
          <a:lstStyle/>
          <a:p>
            <a:r>
              <a:rPr lang="en-US" dirty="0" err="1"/>
              <a:t>Levees.org</a:t>
            </a:r>
            <a:r>
              <a:rPr lang="en-US" dirty="0"/>
              <a:t> brought this wrong conclusion to the attention of Drs. Bob Bea, Ray Seed and Dave Rogers.</a:t>
            </a:r>
          </a:p>
          <a:p>
            <a:r>
              <a:rPr lang="en-US" dirty="0"/>
              <a:t>They understood and offered to write a new report.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943" y="1325880"/>
            <a:ext cx="2514282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The new report would retract the wrong conclusion and replace it with the right one.</a:t>
            </a: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Namely…</a:t>
            </a:r>
          </a:p>
        </p:txBody>
      </p:sp>
      <p:sp>
        <p:nvSpPr>
          <p:cNvPr id="19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59776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857465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CE949A-691B-1F4C-99F8-60D245501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62492" y="657323"/>
            <a:ext cx="4143793" cy="5562139"/>
          </a:xfrm>
          <a:prstGeom prst="rect">
            <a:avLst/>
          </a:prstGeom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681925"/>
            <a:ext cx="6708640" cy="4549831"/>
          </a:xfrm>
        </p:spPr>
        <p:txBody>
          <a:bodyPr/>
          <a:lstStyle/>
          <a:p>
            <a:r>
              <a:rPr lang="en-US" sz="2600" dirty="0"/>
              <a:t>The USACE made a tragic mistake when they misinterpreted the results of their large-scale study (EE-99) they conducted in the 1980s.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Steel sheet pilings anchoring the floodwalls were too short.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To be exact, 16 feet deep and not 46.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208868" y="6176074"/>
            <a:ext cx="5951349" cy="550189"/>
          </a:xfrm>
        </p:spPr>
        <p:txBody>
          <a:bodyPr>
            <a:normAutofit/>
          </a:bodyPr>
          <a:lstStyle/>
          <a:p>
            <a:pPr algn="l"/>
            <a:endParaRPr lang="en-US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48" name="Picture 3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50" name="Oval 3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2" name="Picture 4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54" name="Picture 4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55" name="Rectangle 4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943" y="1325880"/>
            <a:ext cx="2514282" cy="39319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457200">
              <a:lnSpc>
                <a:spcPct val="90000"/>
              </a:lnSpc>
            </a:pPr>
            <a:r>
              <a:rPr lang="en-US" sz="3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After the article’s debut, major media stopped promoting  the fairy tale.</a:t>
            </a:r>
          </a:p>
        </p:txBody>
      </p:sp>
      <p:sp>
        <p:nvSpPr>
          <p:cNvPr id="49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59776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Freeform: Shape 50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857465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953185-A970-D049-8BBC-4BD35E4AE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24196" y="1327193"/>
            <a:ext cx="5288820" cy="384332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581" y="629266"/>
            <a:ext cx="2480808" cy="1641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br>
              <a:rPr lang="en-US" sz="2600" dirty="0"/>
            </a:br>
            <a:r>
              <a:rPr lang="en-US" sz="2600" dirty="0"/>
              <a:t>No one got a dime from the lawsuit.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317B82-76DD-8545-8E2B-F955AFFC54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33505" r="22173"/>
          <a:stretch/>
        </p:blipFill>
        <p:spPr>
          <a:xfrm>
            <a:off x="-1" y="10"/>
            <a:ext cx="4570804" cy="685799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5056581" y="2438400"/>
            <a:ext cx="2480808" cy="3809999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/>
            <a:r>
              <a:rPr lang="en-US" dirty="0"/>
              <a:t>It was dismissed. </a:t>
            </a:r>
          </a:p>
          <a:p>
            <a:pPr defTabSz="457200"/>
            <a:r>
              <a:rPr lang="en-US" dirty="0"/>
              <a:t>Flood Control Act of 1928.</a:t>
            </a:r>
          </a:p>
          <a:p>
            <a:pPr defTabSz="457200"/>
            <a:r>
              <a:rPr lang="en-US" dirty="0"/>
              <a:t>Army Corps cannot be sued if its flood protection projects fail.</a:t>
            </a:r>
          </a:p>
          <a:p>
            <a:pPr defTabSz="457200"/>
            <a:r>
              <a:rPr lang="en-US" dirty="0"/>
              <a:t>But residents could throw off their cloak of shame.</a:t>
            </a:r>
          </a:p>
          <a:p>
            <a:pPr marL="400056" lvl="1" indent="0" defTabSz="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435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808892"/>
            <a:ext cx="7055380" cy="1044356"/>
          </a:xfrm>
        </p:spPr>
        <p:txBody>
          <a:bodyPr/>
          <a:lstStyle/>
          <a:p>
            <a:r>
              <a:rPr lang="en-US" sz="2400" dirty="0"/>
              <a:t>Why should California care? </a:t>
            </a:r>
            <a:br>
              <a:rPr lang="en-US" sz="2400" dirty="0"/>
            </a:br>
            <a:r>
              <a:rPr lang="en-US" sz="2400" dirty="0"/>
              <a:t>Two-thirds of Americans live by levees.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E46CF0-1A0B-7A47-A490-D1ACEEBCC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7088" y="2082704"/>
            <a:ext cx="6711950" cy="4158490"/>
          </a:xfrm>
        </p:spPr>
      </p:pic>
    </p:spTree>
    <p:extLst>
      <p:ext uri="{BB962C8B-B14F-4D97-AF65-F5344CB8AC3E}">
        <p14:creationId xmlns:p14="http://schemas.microsoft.com/office/powerpoint/2010/main" val="1513814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581" y="1141406"/>
            <a:ext cx="2480808" cy="12639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400" dirty="0"/>
              <a:t>The Santa Clara Valley Water District: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5056581" y="2405364"/>
            <a:ext cx="2480808" cy="437262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457200"/>
            <a:r>
              <a:rPr lang="en-US" dirty="0"/>
              <a:t>Is sophisticated and well-funded.</a:t>
            </a:r>
          </a:p>
          <a:p>
            <a:pPr marL="0" indent="0" defTabSz="457200"/>
            <a:r>
              <a:rPr lang="en-US" dirty="0"/>
              <a:t>Strives for balancing land development with environment.</a:t>
            </a:r>
          </a:p>
          <a:p>
            <a:pPr marL="0" indent="0" defTabSz="457200"/>
            <a:r>
              <a:rPr lang="en-US" dirty="0"/>
              <a:t>But with sophistication comes complacency.</a:t>
            </a:r>
          </a:p>
          <a:p>
            <a:pPr marL="0" indent="0" defTabSz="457200"/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B78E8A4-5886-7449-B5D8-990832B298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671909" y="1334090"/>
            <a:ext cx="4093871" cy="3923710"/>
          </a:xfrm>
        </p:spPr>
      </p:pic>
    </p:spTree>
    <p:extLst>
      <p:ext uri="{BB962C8B-B14F-4D97-AF65-F5344CB8AC3E}">
        <p14:creationId xmlns:p14="http://schemas.microsoft.com/office/powerpoint/2010/main" val="1082946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642" y="1911096"/>
            <a:ext cx="4696438" cy="44711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457200"/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File requests under FOIA or PRR:</a:t>
            </a:r>
            <a:br>
              <a:rPr lang="en-US" sz="2000" dirty="0"/>
            </a:br>
            <a:r>
              <a:rPr lang="en-US" sz="2000" dirty="0"/>
              <a:t>	Preferably w/ attorney cover letter.</a:t>
            </a:r>
            <a:br>
              <a:rPr lang="en-US" sz="2000" dirty="0"/>
            </a:br>
            <a:r>
              <a:rPr lang="en-US" sz="2000" dirty="0"/>
              <a:t>	Demand acknowledgment.</a:t>
            </a:r>
            <a:br>
              <a:rPr lang="en-US" sz="2000" dirty="0"/>
            </a:br>
            <a:r>
              <a:rPr lang="en-US" sz="2000" dirty="0"/>
              <a:t>	Insist on response in 3 weeks.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Leave a paper trail of questions.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Be polite, use neutral speak.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Don’t give up.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	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93D6B6-1E77-AA48-9585-733E837F1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13343" r="21676"/>
          <a:stretch/>
        </p:blipFill>
        <p:spPr>
          <a:xfrm>
            <a:off x="20" y="10"/>
            <a:ext cx="34759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92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943" y="1325880"/>
            <a:ext cx="2514282" cy="3500562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457200">
              <a:lnSpc>
                <a:spcPct val="90000"/>
              </a:lnSpc>
            </a:pPr>
            <a: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1500+ deaths.</a:t>
            </a:r>
            <a:b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400" dirty="0">
                <a:solidFill>
                  <a:srgbClr val="EBEBEB"/>
                </a:solidFill>
              </a:rPr>
              <a:t>$170B adjusted.</a:t>
            </a:r>
            <a:b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Corps refused</a:t>
            </a:r>
            <a:b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to answer  questions until the studies were complete in June of 2006. </a:t>
            </a:r>
            <a:b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400" dirty="0">
                <a:solidFill>
                  <a:srgbClr val="EBEBEB"/>
                </a:solidFill>
              </a:rPr>
              <a:t>––</a:t>
            </a:r>
            <a:r>
              <a:rPr lang="en-US" sz="3200" dirty="0">
                <a:solidFill>
                  <a:srgbClr val="EBEBEB"/>
                </a:solidFill>
              </a:rPr>
              <a:t>9 months!</a:t>
            </a:r>
            <a:r>
              <a:rPr lang="en-US" sz="2400" dirty="0">
                <a:solidFill>
                  <a:srgbClr val="EBEBEB"/>
                </a:solidFill>
              </a:rPr>
              <a:t> </a:t>
            </a:r>
            <a:endParaRPr lang="en-US" sz="24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D39FBD-BF22-7C44-8DFF-4D8CC764D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2890" y="1853264"/>
            <a:ext cx="4702997" cy="315100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639458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943" y="1325880"/>
            <a:ext cx="2514282" cy="387115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457200">
              <a:lnSpc>
                <a:spcPct val="90000"/>
              </a:lnSpc>
            </a:pP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Published by Mango Publishing</a:t>
            </a: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(August 2020)</a:t>
            </a: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Paperback, audio and kindle</a:t>
            </a: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200" b="1" dirty="0">
                <a:solidFill>
                  <a:srgbClr val="EBEBEB"/>
                </a:solidFill>
              </a:rPr>
              <a:t>Reviewed by Publishers Weekly</a:t>
            </a: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$19.95</a:t>
            </a: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1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ISBN-10: </a:t>
            </a:r>
            <a:r>
              <a:rPr lang="en-US" sz="1400" dirty="0">
                <a:solidFill>
                  <a:srgbClr val="EBEBEB"/>
                </a:solidFill>
              </a:rPr>
              <a:t>1642503274</a:t>
            </a: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22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EFC5D4-86BB-AE4E-B4D0-23A1F48C8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1399" y="825418"/>
            <a:ext cx="3457802" cy="5106556"/>
          </a:xfrm>
        </p:spPr>
      </p:pic>
    </p:spTree>
    <p:extLst>
      <p:ext uri="{BB962C8B-B14F-4D97-AF65-F5344CB8AC3E}">
        <p14:creationId xmlns:p14="http://schemas.microsoft.com/office/powerpoint/2010/main" val="1727093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7"/>
            <a:ext cx="6939116" cy="101665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EBEBEB"/>
                </a:solidFill>
              </a:rPr>
              <a:t>But in the weeks after the disaster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2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1B92EA-4436-8B49-A87A-C523E4A5EED5}"/>
              </a:ext>
            </a:extLst>
          </p:cNvPr>
          <p:cNvGrpSpPr/>
          <p:nvPr/>
        </p:nvGrpSpPr>
        <p:grpSpPr>
          <a:xfrm>
            <a:off x="487694" y="3263372"/>
            <a:ext cx="3890253" cy="2592854"/>
            <a:chOff x="487694" y="3263372"/>
            <a:chExt cx="3890253" cy="259285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4D0796D-FC20-8246-9649-50DE84095CDA}"/>
                </a:ext>
              </a:extLst>
            </p:cNvPr>
            <p:cNvSpPr/>
            <p:nvPr/>
          </p:nvSpPr>
          <p:spPr>
            <a:xfrm>
              <a:off x="487694" y="3263372"/>
              <a:ext cx="3501228" cy="2223280"/>
            </a:xfrm>
            <a:prstGeom prst="roundRect">
              <a:avLst>
                <a:gd name="adj" fmla="val 1000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1D85D25-0E23-A849-8FCA-3B56AF3E209C}"/>
                </a:ext>
              </a:extLst>
            </p:cNvPr>
            <p:cNvSpPr/>
            <p:nvPr/>
          </p:nvSpPr>
          <p:spPr>
            <a:xfrm>
              <a:off x="876719" y="3632946"/>
              <a:ext cx="3501228" cy="2223280"/>
            </a:xfrm>
            <a:custGeom>
              <a:avLst/>
              <a:gdLst>
                <a:gd name="connsiteX0" fmla="*/ 0 w 3501228"/>
                <a:gd name="connsiteY0" fmla="*/ 222328 h 2223280"/>
                <a:gd name="connsiteX1" fmla="*/ 222328 w 3501228"/>
                <a:gd name="connsiteY1" fmla="*/ 0 h 2223280"/>
                <a:gd name="connsiteX2" fmla="*/ 3278900 w 3501228"/>
                <a:gd name="connsiteY2" fmla="*/ 0 h 2223280"/>
                <a:gd name="connsiteX3" fmla="*/ 3501228 w 3501228"/>
                <a:gd name="connsiteY3" fmla="*/ 222328 h 2223280"/>
                <a:gd name="connsiteX4" fmla="*/ 3501228 w 3501228"/>
                <a:gd name="connsiteY4" fmla="*/ 2000952 h 2223280"/>
                <a:gd name="connsiteX5" fmla="*/ 3278900 w 3501228"/>
                <a:gd name="connsiteY5" fmla="*/ 2223280 h 2223280"/>
                <a:gd name="connsiteX6" fmla="*/ 222328 w 3501228"/>
                <a:gd name="connsiteY6" fmla="*/ 2223280 h 2223280"/>
                <a:gd name="connsiteX7" fmla="*/ 0 w 3501228"/>
                <a:gd name="connsiteY7" fmla="*/ 2000952 h 2223280"/>
                <a:gd name="connsiteX8" fmla="*/ 0 w 3501228"/>
                <a:gd name="connsiteY8" fmla="*/ 222328 h 222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01228" h="2223280">
                  <a:moveTo>
                    <a:pt x="0" y="222328"/>
                  </a:moveTo>
                  <a:cubicBezTo>
                    <a:pt x="0" y="99540"/>
                    <a:pt x="99540" y="0"/>
                    <a:pt x="222328" y="0"/>
                  </a:cubicBezTo>
                  <a:lnTo>
                    <a:pt x="3278900" y="0"/>
                  </a:lnTo>
                  <a:cubicBezTo>
                    <a:pt x="3401688" y="0"/>
                    <a:pt x="3501228" y="99540"/>
                    <a:pt x="3501228" y="222328"/>
                  </a:cubicBezTo>
                  <a:lnTo>
                    <a:pt x="3501228" y="2000952"/>
                  </a:lnTo>
                  <a:cubicBezTo>
                    <a:pt x="3501228" y="2123740"/>
                    <a:pt x="3401688" y="2223280"/>
                    <a:pt x="3278900" y="2223280"/>
                  </a:cubicBezTo>
                  <a:lnTo>
                    <a:pt x="222328" y="2223280"/>
                  </a:lnTo>
                  <a:cubicBezTo>
                    <a:pt x="99540" y="2223280"/>
                    <a:pt x="0" y="2123740"/>
                    <a:pt x="0" y="2000952"/>
                  </a:cubicBezTo>
                  <a:lnTo>
                    <a:pt x="0" y="222328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3228" tIns="183228" rIns="183228" bIns="183228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100" b="0" i="0" kern="1200" dirty="0"/>
                <a:t>The world watched on TV.</a:t>
              </a:r>
              <a:endParaRPr lang="en-US" sz="3100" kern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ACE37A-650B-7A4E-8DA3-47A4B7F81882}"/>
              </a:ext>
            </a:extLst>
          </p:cNvPr>
          <p:cNvGrpSpPr/>
          <p:nvPr/>
        </p:nvGrpSpPr>
        <p:grpSpPr>
          <a:xfrm>
            <a:off x="4766973" y="3263372"/>
            <a:ext cx="3890254" cy="2592854"/>
            <a:chOff x="4766973" y="3263372"/>
            <a:chExt cx="3890254" cy="259285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9BF4AFB-9A5B-6144-874F-48DB10491D03}"/>
                </a:ext>
              </a:extLst>
            </p:cNvPr>
            <p:cNvSpPr/>
            <p:nvPr/>
          </p:nvSpPr>
          <p:spPr>
            <a:xfrm>
              <a:off x="4766973" y="3263372"/>
              <a:ext cx="3501228" cy="2223280"/>
            </a:xfrm>
            <a:prstGeom prst="roundRect">
              <a:avLst>
                <a:gd name="adj" fmla="val 1000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8A0A82A-0F0D-A94D-9A2D-F3A9786BB71C}"/>
                </a:ext>
              </a:extLst>
            </p:cNvPr>
            <p:cNvSpPr/>
            <p:nvPr/>
          </p:nvSpPr>
          <p:spPr>
            <a:xfrm>
              <a:off x="5155999" y="3632946"/>
              <a:ext cx="3501228" cy="2223280"/>
            </a:xfrm>
            <a:custGeom>
              <a:avLst/>
              <a:gdLst>
                <a:gd name="connsiteX0" fmla="*/ 0 w 3501228"/>
                <a:gd name="connsiteY0" fmla="*/ 222328 h 2223280"/>
                <a:gd name="connsiteX1" fmla="*/ 222328 w 3501228"/>
                <a:gd name="connsiteY1" fmla="*/ 0 h 2223280"/>
                <a:gd name="connsiteX2" fmla="*/ 3278900 w 3501228"/>
                <a:gd name="connsiteY2" fmla="*/ 0 h 2223280"/>
                <a:gd name="connsiteX3" fmla="*/ 3501228 w 3501228"/>
                <a:gd name="connsiteY3" fmla="*/ 222328 h 2223280"/>
                <a:gd name="connsiteX4" fmla="*/ 3501228 w 3501228"/>
                <a:gd name="connsiteY4" fmla="*/ 2000952 h 2223280"/>
                <a:gd name="connsiteX5" fmla="*/ 3278900 w 3501228"/>
                <a:gd name="connsiteY5" fmla="*/ 2223280 h 2223280"/>
                <a:gd name="connsiteX6" fmla="*/ 222328 w 3501228"/>
                <a:gd name="connsiteY6" fmla="*/ 2223280 h 2223280"/>
                <a:gd name="connsiteX7" fmla="*/ 0 w 3501228"/>
                <a:gd name="connsiteY7" fmla="*/ 2000952 h 2223280"/>
                <a:gd name="connsiteX8" fmla="*/ 0 w 3501228"/>
                <a:gd name="connsiteY8" fmla="*/ 222328 h 222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01228" h="2223280">
                  <a:moveTo>
                    <a:pt x="0" y="222328"/>
                  </a:moveTo>
                  <a:cubicBezTo>
                    <a:pt x="0" y="99540"/>
                    <a:pt x="99540" y="0"/>
                    <a:pt x="222328" y="0"/>
                  </a:cubicBezTo>
                  <a:lnTo>
                    <a:pt x="3278900" y="0"/>
                  </a:lnTo>
                  <a:cubicBezTo>
                    <a:pt x="3401688" y="0"/>
                    <a:pt x="3501228" y="99540"/>
                    <a:pt x="3501228" y="222328"/>
                  </a:cubicBezTo>
                  <a:lnTo>
                    <a:pt x="3501228" y="2000952"/>
                  </a:lnTo>
                  <a:cubicBezTo>
                    <a:pt x="3501228" y="2123740"/>
                    <a:pt x="3401688" y="2223280"/>
                    <a:pt x="3278900" y="2223280"/>
                  </a:cubicBezTo>
                  <a:lnTo>
                    <a:pt x="222328" y="2223280"/>
                  </a:lnTo>
                  <a:cubicBezTo>
                    <a:pt x="99540" y="2223280"/>
                    <a:pt x="0" y="2123740"/>
                    <a:pt x="0" y="2000952"/>
                  </a:cubicBezTo>
                  <a:lnTo>
                    <a:pt x="0" y="222328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3228" tIns="183228" rIns="183228" bIns="183228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100" b="0" i="0" kern="1200" dirty="0"/>
                <a:t>The world wanted to know why </a:t>
              </a:r>
              <a:r>
                <a:rPr lang="en-US" sz="3100" dirty="0"/>
                <a:t>asap</a:t>
              </a:r>
              <a:r>
                <a:rPr lang="en-US" sz="3100" b="1" i="1" kern="1200" dirty="0"/>
                <a:t>.</a:t>
              </a:r>
              <a:endParaRPr lang="en-US" sz="3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9892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28D0172-F2E0-4763-9C35-F02266495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9143771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9F2851FB-E841-4509-8A6D-A416376EA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753695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F6FB2B2-CE21-407F-B22E-302DADC2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9144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128" y="623571"/>
            <a:ext cx="7695743" cy="35238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457200">
              <a:lnSpc>
                <a:spcPct val="90000"/>
              </a:lnSpc>
            </a:pPr>
            <a:r>
              <a:rPr lang="en-US" sz="39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During this critical time</a:t>
            </a:r>
            <a:br>
              <a:rPr lang="en-US" sz="39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9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 history, the American people – and Congress –</a:t>
            </a:r>
            <a:br>
              <a:rPr lang="en-US" sz="39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9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heard three reasons for the catastrophic flooding.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1454964"/>
            <a:ext cx="2504461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Monster storm  </a:t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EDC793-EDCC-3843-8A91-F43EC3CAA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t="6229" r="1" b="1"/>
          <a:stretch/>
        </p:blipFill>
        <p:spPr>
          <a:xfrm>
            <a:off x="3476011" y="10"/>
            <a:ext cx="5667989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FEFF673-A9DE-416D-A04E-1D5090454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2492184" cy="1641987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defTabSz="457200">
              <a:lnSpc>
                <a:spcPct val="90000"/>
              </a:lnSpc>
            </a:pP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r>
              <a:rPr lang="en-US" sz="4400" dirty="0"/>
              <a:t>City   </a:t>
            </a:r>
            <a:br>
              <a:rPr lang="en-US" sz="4400" dirty="0"/>
            </a:br>
            <a:r>
              <a:rPr lang="en-US" sz="4400" dirty="0"/>
              <a:t>below</a:t>
            </a:r>
            <a:br>
              <a:rPr lang="en-US" sz="4400" dirty="0"/>
            </a:br>
            <a:r>
              <a:rPr lang="en-US" sz="4400" dirty="0"/>
              <a:t>the </a:t>
            </a:r>
            <a:br>
              <a:rPr lang="en-US" sz="4400" dirty="0"/>
            </a:br>
            <a:r>
              <a:rPr lang="en-US" sz="4400" dirty="0"/>
              <a:t>sea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CA7D6BE-FA93-DF41-8C1C-FB1877D11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17563" y="1171754"/>
            <a:ext cx="5999147" cy="4810302"/>
          </a:xfrm>
        </p:spPr>
      </p:pic>
    </p:spTree>
    <p:extLst>
      <p:ext uri="{BB962C8B-B14F-4D97-AF65-F5344CB8AC3E}">
        <p14:creationId xmlns:p14="http://schemas.microsoft.com/office/powerpoint/2010/main" val="677862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2492184" cy="1641987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lnSpc>
                <a:spcPct val="90000"/>
              </a:lnSpc>
            </a:pPr>
            <a:br>
              <a:rPr lang="en-US" sz="1400"/>
            </a:br>
            <a:br>
              <a:rPr lang="en-US" sz="1400"/>
            </a:br>
            <a:br>
              <a:rPr lang="en-US" sz="1400"/>
            </a:br>
            <a:br>
              <a:rPr lang="en-US" sz="1400"/>
            </a:br>
            <a:br>
              <a:rPr lang="en-US" sz="1400"/>
            </a:br>
            <a:br>
              <a:rPr lang="en-US" sz="1400"/>
            </a:br>
            <a:endParaRPr lang="en-US" sz="140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78555AF9-913C-44F4-B7F1-1CE5CA860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4" y="2489199"/>
            <a:ext cx="2673986" cy="37591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Local corruption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AC6A1-F8E0-9C4B-96D7-814F6902F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804" y="1255362"/>
            <a:ext cx="5585159" cy="455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211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{AA3DECD4-68D0-D148-8B18-2B0838FD4D10}tf10001062</Template>
  <TotalTime>53568</TotalTime>
  <Words>1307</Words>
  <Application>Microsoft Macintosh PowerPoint</Application>
  <PresentationFormat>On-screen Show (4:3)</PresentationFormat>
  <Paragraphs>147</Paragraphs>
  <Slides>40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Century Gothic</vt:lpstr>
      <vt:lpstr>Wingdings 3</vt:lpstr>
      <vt:lpstr>Ion</vt:lpstr>
      <vt:lpstr>Words Whispered in Water:  Why the Levees Broke in Hurricane Katrina</vt:lpstr>
      <vt:lpstr>  </vt:lpstr>
      <vt:lpstr>  After levee breach disaster in 2005, the Army Corps of Engineers blamed  anything except itself. </vt:lpstr>
      <vt:lpstr>1500+ deaths. $170B adjusted.  Corps refused to answer  questions until the studies were complete in June of 2006.   ––9 months! </vt:lpstr>
      <vt:lpstr>But in the weeks after the disaster </vt:lpstr>
      <vt:lpstr>During this critical time in history, the American people – and Congress – heard three reasons for the catastrophic flooding.</vt:lpstr>
      <vt:lpstr>  Monster storm   </vt:lpstr>
      <vt:lpstr>     City    below the  sea </vt:lpstr>
      <vt:lpstr>      </vt:lpstr>
      <vt:lpstr>It was all so believable. </vt:lpstr>
      <vt:lpstr>Levees that broke were drainage canals to hold a few FEET of water for a few HOURS once in a while. </vt:lpstr>
      <vt:lpstr>Breakthrough!   Government Accountability Office (GAO) report published Sept 28, 2005</vt:lpstr>
      <vt:lpstr>PowerPoint Presentation</vt:lpstr>
      <vt:lpstr>The worst levee breaches were the newest – 17th Street and London Ave Canals.  Both completed in 2000.</vt:lpstr>
      <vt:lpstr>So I founded the group Levees.org. And started asking questions.</vt:lpstr>
      <vt:lpstr>I received immediate push- back from:</vt:lpstr>
      <vt:lpstr> This reinforced my theory that the Army Corps was to blame. And had allied itself with the engineering establishment to rewrite history and protect its reputation.   And there was a lawsuit forming… </vt:lpstr>
      <vt:lpstr> Levee Spin101</vt:lpstr>
      <vt:lpstr>The ASCE did not enjoy this criticism.</vt:lpstr>
      <vt:lpstr> Adams and Reese and the Silicon Valley firm Cooley, offered pro bono counsel. We dared the ASCE to sue us. The society withdrew its threat…  </vt:lpstr>
      <vt:lpstr>Levees.org announced the news in very well attended press event.</vt:lpstr>
      <vt:lpstr>Next three years:  ~Historic plaques.  ~Pushed for federal reform of the Army Corps.   ~Caught corps employees at corps HQ using its computers to harass my group online (very embarrassing to the agency).          </vt:lpstr>
      <vt:lpstr>In 2011, on the suggestion of an advisor</vt:lpstr>
      <vt:lpstr>This is important because the majority (62%) of American population lives by levees.</vt:lpstr>
      <vt:lpstr>The big picture became clearer</vt:lpstr>
      <vt:lpstr>The Army Corps of Engineers  was singularly at fault.</vt:lpstr>
      <vt:lpstr>But in 2011, the fairy-tale was household knowledge. </vt:lpstr>
      <vt:lpstr>And by 2011, I had many detractors…</vt:lpstr>
      <vt:lpstr>They all quoted a 2006 levee report by University of California Berkeley.  To be fair, that report:</vt:lpstr>
      <vt:lpstr>Erroneous conclusion in the   2006 Berkeley report:</vt:lpstr>
      <vt:lpstr>A fairy tale! But now what?</vt:lpstr>
      <vt:lpstr>The good doctors saw the light.</vt:lpstr>
      <vt:lpstr>The new report would retract the wrong conclusion and replace it with the right one.  Namely…</vt:lpstr>
      <vt:lpstr>The USACE made a tragic mistake when they misinterpreted the results of their large-scale study (EE-99) they conducted in the 1980s.  Steel sheet pilings anchoring the floodwalls were too short.  To be exact, 16 feet deep and not 46.</vt:lpstr>
      <vt:lpstr>After the article’s debut, major media stopped promoting  the fairy tale.</vt:lpstr>
      <vt:lpstr> No one got a dime from the lawsuit. </vt:lpstr>
      <vt:lpstr>Why should California care?  Two-thirds of Americans live by levees.</vt:lpstr>
      <vt:lpstr>The Santa Clara Valley Water District:</vt:lpstr>
      <vt:lpstr>      File requests under FOIA or PRR:  Preferably w/ attorney cover letter.  Demand acknowledgment.  Insist on response in 3 weeks.  Leave a paper trail of questions.  Be polite, use neutral speak.  Don’t give up.       </vt:lpstr>
      <vt:lpstr> Published by Mango Publishing (August 2020)  Paperback, audio and kindle   Reviewed by Publishers Weekly  $19.95  ISBN-10: 1642503274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Orleans Levee Breach Sites</dc:title>
  <dc:creator>Sandra Rosenthal</dc:creator>
  <cp:lastModifiedBy>Sandy Rosenthal</cp:lastModifiedBy>
  <cp:revision>199</cp:revision>
  <dcterms:created xsi:type="dcterms:W3CDTF">2015-04-07T19:07:21Z</dcterms:created>
  <dcterms:modified xsi:type="dcterms:W3CDTF">2021-01-20T22:47:55Z</dcterms:modified>
</cp:coreProperties>
</file>